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 autoAdjust="0"/>
    <p:restoredTop sz="93216" autoAdjust="0"/>
  </p:normalViewPr>
  <p:slideViewPr>
    <p:cSldViewPr>
      <p:cViewPr>
        <p:scale>
          <a:sx n="118" d="100"/>
          <a:sy n="118" d="100"/>
        </p:scale>
        <p:origin x="-25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65539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6554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4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55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555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6555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5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5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5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5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5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6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6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6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6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6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6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6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6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6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6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7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7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7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7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7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7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7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7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7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7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8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8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8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8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8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8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8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8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8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8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9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9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9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9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9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9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9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9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9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59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0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0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0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0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0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0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0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0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0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0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1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1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1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1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1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1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1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1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1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1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2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2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2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2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2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2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2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2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2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2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3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3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3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3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3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3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3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3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3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3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4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4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4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4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4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4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4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4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4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4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5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5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5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5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5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5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5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5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5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5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6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7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7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7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7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7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7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7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7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7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7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8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8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8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8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8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568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8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8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68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568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569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5691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65692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 altLang="ru-RU"/>
          </a:p>
        </p:txBody>
      </p:sp>
      <p:sp>
        <p:nvSpPr>
          <p:cNvPr id="65693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18EA17A-8CCB-471D-9B98-AF3A1490DC1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1EE4D-E563-42D7-9B4D-38FC94DCD8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54066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01FB4-AB08-45A8-BFEF-5D4D6716E5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6050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3171CA06-B2A0-43A8-96D3-123B5E90E5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443540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71C22ABC-C4A3-4BE4-B529-102FD398A7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866494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CBD84-C0AA-454C-B81C-FD9B9C2CC5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149328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DDA99-0DF6-48E1-9A9D-F1B0B441EE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867241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82E9B-93FA-4F3C-98D7-D98ACFAA71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619726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19A50-5A7F-4B40-9EAD-51F98D96D2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00684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395EF-9EA8-4E65-BD53-D0BB6AC0B6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8062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F009E-D6CF-4BFA-A297-E9B6ABFF8B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520864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5FD97-2AC9-4E54-B6E2-9A71453244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106551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9D335-6AD4-4A87-84F6-32D6E12540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195278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6451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6451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1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1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1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452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6453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3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3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3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3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3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3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3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3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3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4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4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4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4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4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4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4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4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4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4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5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5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5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5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5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5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5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5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5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5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6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6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6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6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6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6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6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6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6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6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7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7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7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7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7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7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7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7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7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7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8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8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8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8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8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8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8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8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8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8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9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9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9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9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9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9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9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9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9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59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0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0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0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0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0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0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0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0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0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0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1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1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1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1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1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1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1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1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1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1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2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2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2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2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2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2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2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2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2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2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3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4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4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4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4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4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4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4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4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4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4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5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65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65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65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65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65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65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65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65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65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6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466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66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66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66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466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466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6466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ru-RU" altLang="ru-RU"/>
          </a:p>
        </p:txBody>
      </p:sp>
      <p:sp>
        <p:nvSpPr>
          <p:cNvPr id="6466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C5E821CB-B918-44F9-B426-4455A9058B4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466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4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6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65" grpId="0"/>
      <p:bldP spid="6466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6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66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46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6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6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66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46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6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6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66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46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6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6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66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46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6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6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66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46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6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40750" cy="11430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Аутентификация в системах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Windows</a:t>
            </a:r>
            <a:r>
              <a:rPr lang="en-US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US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Аутентификация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происходит от английского слова 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authentication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которое можно перевести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идентификация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или 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подлинности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Это полностью отражает суть процесса - проверка подлинности пользователя, т.е. мы должны удостовериться, что пользователь, пытающийся получить доступ к системе именно тот, за кого себя выдает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Авторизация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перевод слова </a:t>
            </a:r>
            <a:r>
              <a:rPr lang="ru-RU" sz="2000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authorization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означает </a:t>
            </a:r>
            <a:r>
              <a:rPr lang="ru-RU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т.е. проверка прав доступа к какому-либо объекту. Процесс авторизации может быть применен только к аутентифицированному пользователю, так как перед тем, как проверять права доступа, мы должны выяснить личность объекта, которому мы собираемся предоставить какие-либо права.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194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Kerberos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ru-RU" sz="2400" dirty="0" smtClean="0"/>
              <a:t>Предусматривается, что начальный обмен информацией между клиентом и сервером происходит в незащищённой среде, а передаваемые пакеты могут быть перехвачены и модифицированы</a:t>
            </a:r>
            <a:r>
              <a:rPr lang="en-US" sz="2400" dirty="0" smtClean="0"/>
              <a:t>.</a:t>
            </a:r>
          </a:p>
          <a:p>
            <a:pPr>
              <a:spcAft>
                <a:spcPts val="2400"/>
              </a:spcAft>
            </a:pPr>
            <a:r>
              <a:rPr lang="ru-RU" sz="2400" dirty="0" smtClean="0"/>
              <a:t>Протокол </a:t>
            </a:r>
            <a:r>
              <a:rPr lang="ru-RU" sz="2400" dirty="0" err="1" smtClean="0"/>
              <a:t>Kerberos</a:t>
            </a:r>
            <a:r>
              <a:rPr lang="ru-RU" sz="2400" dirty="0" smtClean="0"/>
              <a:t> может использовать централизованное хранение </a:t>
            </a:r>
            <a:r>
              <a:rPr lang="ru-RU" sz="2400" dirty="0" err="1" smtClean="0"/>
              <a:t>аутентификационных</a:t>
            </a:r>
            <a:r>
              <a:rPr lang="ru-RU" sz="2400" dirty="0" smtClean="0"/>
              <a:t> данных и является основой для построения механизмов </a:t>
            </a:r>
            <a:r>
              <a:rPr lang="ru-RU" sz="2400" dirty="0" err="1" smtClean="0"/>
              <a:t>Single</a:t>
            </a:r>
            <a:r>
              <a:rPr lang="ru-RU" sz="2400" dirty="0" smtClean="0"/>
              <a:t> </a:t>
            </a:r>
            <a:r>
              <a:rPr lang="ru-RU" sz="2400" dirty="0" err="1" smtClean="0"/>
              <a:t>Sign-On</a:t>
            </a:r>
            <a:r>
              <a:rPr lang="en-US" sz="2400" dirty="0" smtClean="0"/>
              <a:t>.</a:t>
            </a:r>
          </a:p>
          <a:p>
            <a:pPr>
              <a:spcAft>
                <a:spcPts val="2400"/>
              </a:spcAft>
            </a:pPr>
            <a:r>
              <a:rPr lang="ru-RU" sz="2400" dirty="0" smtClean="0"/>
              <a:t>Протокол основан на понятии </a:t>
            </a:r>
            <a:r>
              <a:rPr lang="ru-RU" sz="2400" dirty="0" err="1" smtClean="0"/>
              <a:t>Ticket</a:t>
            </a:r>
            <a:r>
              <a:rPr lang="en-US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56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Kerberos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ru-RU" sz="2400" dirty="0" err="1" smtClean="0"/>
              <a:t>Ticket</a:t>
            </a:r>
            <a:r>
              <a:rPr lang="ru-RU" sz="2400" dirty="0" smtClean="0"/>
              <a:t> (билет) является зашифрованным пакетом данных, который выдается доверенным центром аутентификации, в терминах протокола </a:t>
            </a:r>
            <a:r>
              <a:rPr lang="ru-RU" sz="2400" dirty="0" err="1" smtClean="0"/>
              <a:t>Kerberos</a:t>
            </a:r>
            <a:r>
              <a:rPr lang="ru-RU" sz="2400" dirty="0" smtClean="0"/>
              <a:t> — </a:t>
            </a:r>
            <a:r>
              <a:rPr lang="ru-RU" sz="2400" dirty="0" err="1" smtClean="0"/>
              <a:t>Key</a:t>
            </a:r>
            <a:r>
              <a:rPr lang="ru-RU" sz="2400" dirty="0" smtClean="0"/>
              <a:t> </a:t>
            </a:r>
            <a:r>
              <a:rPr lang="ru-RU" sz="2400" dirty="0" err="1" smtClean="0"/>
              <a:t>Distribution</a:t>
            </a:r>
            <a:r>
              <a:rPr lang="ru-RU" sz="2400" dirty="0" smtClean="0"/>
              <a:t> </a:t>
            </a:r>
            <a:r>
              <a:rPr lang="ru-RU" sz="2400" dirty="0" err="1" smtClean="0"/>
              <a:t>Center</a:t>
            </a:r>
            <a:r>
              <a:rPr lang="en-US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ru-RU" sz="2400" dirty="0" smtClean="0"/>
              <a:t>После успешного подтверждения его подлинности KDC выдает первичное удостоверение пользователя для доступа к сетевым ресурсам — </a:t>
            </a:r>
            <a:r>
              <a:rPr lang="ru-RU" sz="2400" dirty="0" err="1" smtClean="0"/>
              <a:t>Ticket</a:t>
            </a:r>
            <a:r>
              <a:rPr lang="ru-RU" sz="2400" dirty="0" smtClean="0"/>
              <a:t> </a:t>
            </a:r>
            <a:r>
              <a:rPr lang="ru-RU" sz="2400" dirty="0" err="1" smtClean="0"/>
              <a:t>Granting</a:t>
            </a:r>
            <a:r>
              <a:rPr lang="ru-RU" sz="2400" dirty="0" smtClean="0"/>
              <a:t> </a:t>
            </a:r>
            <a:r>
              <a:rPr lang="ru-RU" sz="2400" dirty="0" err="1" smtClean="0"/>
              <a:t>Ticket</a:t>
            </a:r>
            <a:r>
              <a:rPr lang="ru-RU" sz="24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ru-RU" sz="2400" dirty="0"/>
              <a:t>П</a:t>
            </a:r>
            <a:r>
              <a:rPr lang="ru-RU" sz="2400" dirty="0" smtClean="0"/>
              <a:t>ри обращении к отдельным ресурсам сети, пользователь, предъявляя TGT, получает от KDC удостоверение для доступа к конкретному сетевому ресурсу — </a:t>
            </a:r>
            <a:r>
              <a:rPr lang="ru-RU" sz="2400" dirty="0" err="1" smtClean="0"/>
              <a:t>Service</a:t>
            </a:r>
            <a:r>
              <a:rPr lang="ru-RU" sz="2400" dirty="0" smtClean="0"/>
              <a:t> </a:t>
            </a:r>
            <a:r>
              <a:rPr lang="ru-RU" sz="2400" dirty="0" err="1" smtClean="0"/>
              <a:t>Ticket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369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Аутентификация посредством протокола </a:t>
            </a:r>
            <a:r>
              <a:rPr lang="en-US" dirty="0" smtClean="0"/>
              <a:t>Kerberos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00200"/>
            <a:ext cx="8540750" cy="4498975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процессе аутентификации задействованы следующие основные компоненты:</a:t>
            </a:r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Клиент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запрашивающий доступ к службе или пытающийся осуществить аутентификацию.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Сервер, на котором работают службы, доступ к которому требуется клиенту.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Компьютер, которому доверяет клиент (В данном случае речь идет о контроллере домена, на котором выполняется служба KDC).</a:t>
            </a:r>
          </a:p>
          <a:p>
            <a:pPr>
              <a:spcAft>
                <a:spcPts val="1200"/>
              </a:spcAft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KDC представляет собой службу, работающую на физически защищенном сервере.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99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Аутентификация посредством протокола </a:t>
            </a:r>
            <a:r>
              <a:rPr lang="en-US" dirty="0" smtClean="0"/>
              <a:t>Kerberos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00200"/>
            <a:ext cx="8540750" cy="4498975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5539740" cy="495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248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Аутентификация посредством протокола </a:t>
            </a:r>
            <a:r>
              <a:rPr lang="en-US" dirty="0" smtClean="0"/>
              <a:t>Kerberos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00200"/>
            <a:ext cx="8540750" cy="4498975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7586" name="Picture 2" descr="http://itband.ru/wp-content/uploads/2010/12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239000" cy="519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59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Аутентификация посредством протокола </a:t>
            </a:r>
            <a:r>
              <a:rPr lang="en-US" dirty="0" smtClean="0"/>
              <a:t>Kerberos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00200"/>
            <a:ext cx="8540750" cy="4498975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8610" name="Picture 2" descr="http://itband.ru/wp-content/uploads/2010/12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086600" cy="512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357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Аутентификация посредством протокола </a:t>
            </a:r>
            <a:r>
              <a:rPr lang="en-US" dirty="0" smtClean="0"/>
              <a:t>Kerberos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00200"/>
            <a:ext cx="8540750" cy="4498975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9634" name="Picture 2" descr="http://itband.ru/wp-content/uploads/2010/12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53" y="1600200"/>
            <a:ext cx="754390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522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Аутентификация посредством протокола </a:t>
            </a:r>
            <a:r>
              <a:rPr lang="en-US" dirty="0" smtClean="0"/>
              <a:t>Kerberos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00200"/>
            <a:ext cx="8540750" cy="4498975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0658" name="Picture 2" descr="http://itband.ru/wp-content/uploads/2010/12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0490"/>
            <a:ext cx="8305800" cy="286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762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Аутентификация посредством протокола </a:t>
            </a:r>
            <a:r>
              <a:rPr lang="en-US" dirty="0" smtClean="0"/>
              <a:t>Kerberos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00200"/>
            <a:ext cx="8540750" cy="4498975"/>
          </a:xfrm>
        </p:spPr>
        <p:txBody>
          <a:bodyPr/>
          <a:lstStyle/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682" name="Picture 2" descr="http://itband.ru/wp-content/uploads/2010/12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6" y="2133600"/>
            <a:ext cx="8736223" cy="388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445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RFC4120 — The Kerberos Network Authentication Service (V5)</a:t>
            </a:r>
          </a:p>
          <a:p>
            <a:endParaRPr lang="en-US" dirty="0" smtClean="0"/>
          </a:p>
          <a:p>
            <a:r>
              <a:rPr lang="en-US" dirty="0" smtClean="0"/>
              <a:t>RFC4556 — Public Key Cryptography for Initial Authentication in Kerberos (PKINIT)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6588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40750" cy="11430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Аутентификация в системах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Windows</a:t>
            </a:r>
            <a:r>
              <a:rPr lang="en-US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US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Локальная аутентификация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LAN Manager (LM)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NT LAN Manager (NTLM)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NTLMv2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Kerberos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013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40750" cy="1143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Локальная аутентификация</a:t>
            </a:r>
            <a:r>
              <a:rPr lang="ru-RU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084162" cy="2654300"/>
          </a:xfrm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286115" y="4343401"/>
            <a:ext cx="85407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Подсистема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локальной безопасности (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Диспетчер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учетных записей безопасности (SAM)</a:t>
            </a:r>
            <a:endParaRPr lang="ru-RU" sz="240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430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LAN </a:t>
            </a: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Manager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был представлен в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3.11 для рабочих групп.</a:t>
            </a:r>
          </a:p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Пароль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регистронезависимый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и приводится к верхнему регистру.</a:t>
            </a:r>
          </a:p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Длина пароля - 14 символов, более короткие пароли дополняются при создании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хэша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нулями.</a:t>
            </a:r>
          </a:p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Пароль делится пополам и для каждой части создается свой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хэш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по алгоритму DES.</a:t>
            </a:r>
          </a:p>
          <a:p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465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95" y="255573"/>
            <a:ext cx="854075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NT LAN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Manager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1624" y="1600200"/>
            <a:ext cx="8689975" cy="4498975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ru-RU" sz="2400" dirty="0"/>
              <a:t>П</a:t>
            </a:r>
            <a:r>
              <a:rPr lang="ru-RU" sz="2400" dirty="0" smtClean="0"/>
              <a:t>ротокол аутентификации появился в </a:t>
            </a:r>
            <a:r>
              <a:rPr lang="ru-RU" sz="2400" dirty="0" err="1" smtClean="0"/>
              <a:t>Windows</a:t>
            </a:r>
            <a:r>
              <a:rPr lang="ru-RU" sz="2400" dirty="0" smtClean="0"/>
              <a:t> NT.</a:t>
            </a:r>
          </a:p>
          <a:p>
            <a:pPr>
              <a:spcAft>
                <a:spcPts val="2400"/>
              </a:spcAft>
            </a:pPr>
            <a:r>
              <a:rPr lang="ru-RU" sz="2400" dirty="0" smtClean="0"/>
              <a:t>До появления </a:t>
            </a:r>
            <a:r>
              <a:rPr lang="ru-RU" sz="2400" dirty="0" err="1" smtClean="0"/>
              <a:t>Kerberos</a:t>
            </a:r>
            <a:r>
              <a:rPr lang="ru-RU" sz="2400" dirty="0" smtClean="0"/>
              <a:t> в </a:t>
            </a:r>
            <a:r>
              <a:rPr lang="ru-RU" sz="2400" dirty="0" err="1" smtClean="0"/>
              <a:t>Windows</a:t>
            </a:r>
            <a:r>
              <a:rPr lang="ru-RU" sz="2400" dirty="0" smtClean="0"/>
              <a:t> 2000 был единственным протоколом аутентификации в домене NT.</a:t>
            </a:r>
          </a:p>
          <a:p>
            <a:pPr>
              <a:spcAft>
                <a:spcPts val="2400"/>
              </a:spcAft>
            </a:pPr>
            <a:r>
              <a:rPr lang="ru-RU" sz="2400" dirty="0"/>
              <a:t>П</a:t>
            </a:r>
            <a:r>
              <a:rPr lang="ru-RU" sz="2400" dirty="0" smtClean="0"/>
              <a:t>ароль </a:t>
            </a:r>
            <a:r>
              <a:rPr lang="ru-RU" sz="2400" dirty="0" err="1" smtClean="0"/>
              <a:t>регистрозависимый</a:t>
            </a:r>
            <a:r>
              <a:rPr lang="ru-RU" sz="2400" dirty="0" smtClean="0"/>
              <a:t> и может содержать не только ACSII символы и </a:t>
            </a:r>
            <a:r>
              <a:rPr lang="ru-RU" sz="2400" dirty="0" err="1" smtClean="0"/>
              <a:t>Unicode</a:t>
            </a:r>
            <a:r>
              <a:rPr lang="ru-RU" sz="2400" dirty="0" smtClean="0"/>
              <a:t>.</a:t>
            </a:r>
          </a:p>
          <a:p>
            <a:pPr>
              <a:spcAft>
                <a:spcPts val="2400"/>
              </a:spcAft>
            </a:pPr>
            <a:r>
              <a:rPr lang="ru-RU" sz="2400" dirty="0" smtClean="0"/>
              <a:t>NT-</a:t>
            </a:r>
            <a:r>
              <a:rPr lang="ru-RU" sz="2400" dirty="0" err="1" smtClean="0"/>
              <a:t>хэш</a:t>
            </a:r>
            <a:r>
              <a:rPr lang="ru-RU" sz="2400" dirty="0" smtClean="0"/>
              <a:t> формируется на основе пароля длиной до 128 символов по алгоритму MD4.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626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95" y="255573"/>
            <a:ext cx="854075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NT LAN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Manager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4313"/>
            <a:ext cx="8498141" cy="3810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17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95" y="255573"/>
            <a:ext cx="854075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NT LAN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Manager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743700" cy="5203889"/>
          </a:xfrm>
        </p:spPr>
      </p:pic>
    </p:spTree>
    <p:extLst>
      <p:ext uri="{BB962C8B-B14F-4D97-AF65-F5344CB8AC3E}">
        <p14:creationId xmlns:p14="http://schemas.microsoft.com/office/powerpoint/2010/main" val="155774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95" y="255573"/>
            <a:ext cx="854075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NT LAN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Manager</a:t>
            </a:r>
            <a:b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4800" y="1600200"/>
            <a:ext cx="8540750" cy="4498975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ru-RU" sz="2400" dirty="0" smtClean="0"/>
              <a:t>Протокол аутентификации появился в </a:t>
            </a:r>
            <a:r>
              <a:rPr lang="ru-RU" sz="2400" dirty="0" err="1" smtClean="0"/>
              <a:t>Windows</a:t>
            </a:r>
            <a:r>
              <a:rPr lang="ru-RU" sz="2400" dirty="0" smtClean="0"/>
              <a:t> </a:t>
            </a:r>
            <a:r>
              <a:rPr lang="en-US" sz="2400" dirty="0" smtClean="0"/>
              <a:t>2000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>
              <a:spcAft>
                <a:spcPts val="2400"/>
              </a:spcAft>
            </a:pPr>
            <a:r>
              <a:rPr lang="ru-RU" sz="2400" dirty="0" smtClean="0"/>
              <a:t>Доработан в плане улучшений криптографической стойкости и противодействия распространенным типам атак</a:t>
            </a:r>
          </a:p>
          <a:p>
            <a:pPr>
              <a:spcAft>
                <a:spcPts val="2400"/>
              </a:spcAft>
            </a:pPr>
            <a:r>
              <a:rPr lang="ru-RU" sz="2400" dirty="0" smtClean="0"/>
              <a:t>Начиная с </a:t>
            </a:r>
            <a:r>
              <a:rPr lang="ru-RU" sz="2400" dirty="0" err="1" smtClean="0"/>
              <a:t>Windows</a:t>
            </a:r>
            <a:r>
              <a:rPr lang="ru-RU" sz="2400" dirty="0" smtClean="0"/>
              <a:t> 7 / </a:t>
            </a:r>
            <a:r>
              <a:rPr lang="ru-RU" sz="2400" dirty="0" err="1" smtClean="0"/>
              <a:t>Server</a:t>
            </a:r>
            <a:r>
              <a:rPr lang="ru-RU" sz="2400" dirty="0" smtClean="0"/>
              <a:t> 2008 R2 использование протоколов NTLM и LM по умолчанию выключено.</a:t>
            </a:r>
          </a:p>
          <a:p>
            <a:pPr>
              <a:spcAft>
                <a:spcPts val="2400"/>
              </a:spcAft>
            </a:pPr>
            <a:r>
              <a:rPr lang="ru-RU" sz="2400" dirty="0" smtClean="0"/>
              <a:t>Алгоритм хеширования заменен на </a:t>
            </a:r>
            <a:r>
              <a:rPr lang="en-US" sz="2400" dirty="0" smtClean="0"/>
              <a:t>MD5.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396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95" y="255573"/>
            <a:ext cx="8540750" cy="11430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NT LAN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Manager</a:t>
            </a:r>
            <a:b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 2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6755961" cy="5213350"/>
          </a:xfrm>
        </p:spPr>
      </p:pic>
    </p:spTree>
    <p:extLst>
      <p:ext uri="{BB962C8B-B14F-4D97-AF65-F5344CB8AC3E}">
        <p14:creationId xmlns:p14="http://schemas.microsoft.com/office/powerpoint/2010/main" val="377980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339</TotalTime>
  <Words>425</Words>
  <Application>Microsoft Macintosh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Tahoma</vt:lpstr>
      <vt:lpstr>Wingdings</vt:lpstr>
      <vt:lpstr>Compass</vt:lpstr>
      <vt:lpstr>Аутентификация в системах Windows </vt:lpstr>
      <vt:lpstr>Аутентификация в системах Windows </vt:lpstr>
      <vt:lpstr>Локальная аутентификация </vt:lpstr>
      <vt:lpstr>LAN Manager</vt:lpstr>
      <vt:lpstr>NT LAN Manager</vt:lpstr>
      <vt:lpstr>NT LAN Manager</vt:lpstr>
      <vt:lpstr>NT LAN Manager</vt:lpstr>
      <vt:lpstr>NT LAN Manager  version 2</vt:lpstr>
      <vt:lpstr>NT LAN Manager  version 2</vt:lpstr>
      <vt:lpstr>Kerberos</vt:lpstr>
      <vt:lpstr>Kerberos</vt:lpstr>
      <vt:lpstr>Аутентификация посредством протокола Kerberos</vt:lpstr>
      <vt:lpstr>Аутентификация посредством протокола Kerberos</vt:lpstr>
      <vt:lpstr>Аутентификация посредством протокола Kerberos</vt:lpstr>
      <vt:lpstr>Аутентификация посредством протокола Kerberos</vt:lpstr>
      <vt:lpstr>Аутентификация посредством протокола Kerberos</vt:lpstr>
      <vt:lpstr>Аутентификация посредством протокола Kerberos</vt:lpstr>
      <vt:lpstr>Аутентификация посредством протокола Kerberos</vt:lpstr>
      <vt:lpstr>Стандарты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globoos</dc:creator>
  <cp:lastModifiedBy>пользователь Microsoft Office</cp:lastModifiedBy>
  <cp:revision>29</cp:revision>
  <cp:lastPrinted>1601-01-01T00:00:00Z</cp:lastPrinted>
  <dcterms:created xsi:type="dcterms:W3CDTF">1601-01-01T00:00:00Z</dcterms:created>
  <dcterms:modified xsi:type="dcterms:W3CDTF">2018-03-19T06:39:35Z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